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ISO/IEC 27011: Directrices de Seguridad para Organizaciones de Telecomunicaciones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3405"/>
            <a:ext cx="92117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Contexto Regulatorio y Criticidad del Sector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44008"/>
            <a:ext cx="4196358" cy="4162068"/>
          </a:xfrm>
          <a:prstGeom prst="roundRect">
            <a:avLst>
              <a:gd name="adj" fmla="val 817"/>
            </a:avLst>
          </a:prstGeom>
          <a:solidFill>
            <a:srgbClr val="3E3E3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77082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291965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678079"/>
            <a:ext cx="37427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Infraestructura Esencial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20604" y="4664750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telecomunicaciones son la columna vertebral de la sociedad moderna, facilitando la comunicación, el comercio y los servicios críticos.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544008"/>
            <a:ext cx="4196358" cy="4162068"/>
          </a:xfrm>
          <a:prstGeom prst="roundRect">
            <a:avLst>
              <a:gd name="adj" fmla="val 817"/>
            </a:avLst>
          </a:prstGeom>
          <a:solidFill>
            <a:srgbClr val="3E3E3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77082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942" y="291965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678079"/>
            <a:ext cx="37427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Marco Regulatorio Estricto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443776" y="466475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Sujeto a regulaciones nacionales e internacionales para garantizar la privacidad, la seguridad y la continuidad del servicio.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544008"/>
            <a:ext cx="4196358" cy="4162068"/>
          </a:xfrm>
          <a:prstGeom prst="roundRect">
            <a:avLst>
              <a:gd name="adj" fmla="val 817"/>
            </a:avLst>
          </a:prstGeom>
          <a:solidFill>
            <a:srgbClr val="3E3E3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77082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14" y="2919651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678079"/>
            <a:ext cx="37427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Riesgos de Seguridad Elevados</a:t>
            </a:r>
            <a:endParaRPr lang="en-US" sz="2650" dirty="0"/>
          </a:p>
        </p:txBody>
      </p:sp>
      <p:sp>
        <p:nvSpPr>
          <p:cNvPr id="17" name="Text 12"/>
          <p:cNvSpPr/>
          <p:nvPr/>
        </p:nvSpPr>
        <p:spPr>
          <a:xfrm>
            <a:off x="9866948" y="466475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Atractivo objetivo para ciberataques debido a la gran cantidad de datos sensibles y la interconexión global.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876" y="419457"/>
            <a:ext cx="5412343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Fundamentos y Objetivos de ISO 27011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33876" y="1124783"/>
            <a:ext cx="2060853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¿Qué es ISO/IEC 27011?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33876" y="1515666"/>
            <a:ext cx="6595229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 una extensión de ISO/IEC 27002, específicamente diseñada para el sector de las telecomunicaciones. Proporciona directrices para la implementación de controles de seguridad de la información.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876" y="2419112"/>
            <a:ext cx="6595229" cy="65952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8915" y="1124783"/>
            <a:ext cx="190678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Objetivos Principales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08915" y="1515666"/>
            <a:ext cx="659522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Proteger la confidencialidad, integridad y disponibilidad de la información.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08915" y="1812965"/>
            <a:ext cx="659522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Gestionar eficazmente los riesgos de seguridad.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08915" y="2110264"/>
            <a:ext cx="659522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Asegurar la continuidad de los servicios de telecomunicaciones.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08915" y="2407563"/>
            <a:ext cx="659522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Facilitar el cumplimiento de los requisitos legales y regulatorios.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08915" y="2704862"/>
            <a:ext cx="659522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Mejorar la confianza de los clientes y socios comerciales.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642" y="474821"/>
            <a:ext cx="3989427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Áreas Críticas de Control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6090642" y="1359575"/>
            <a:ext cx="7935516" cy="1276707"/>
          </a:xfrm>
          <a:prstGeom prst="roundRect">
            <a:avLst>
              <a:gd name="adj" fmla="val 8595"/>
            </a:avLst>
          </a:prstGeom>
          <a:solidFill>
            <a:srgbClr val="1F1F1F"/>
          </a:solidFill>
          <a:ln/>
        </p:spPr>
      </p:sp>
      <p:sp>
        <p:nvSpPr>
          <p:cNvPr id="5" name="Shape 2"/>
          <p:cNvSpPr/>
          <p:nvPr/>
        </p:nvSpPr>
        <p:spPr>
          <a:xfrm>
            <a:off x="6090642" y="1336715"/>
            <a:ext cx="7935516" cy="91440"/>
          </a:xfrm>
          <a:prstGeom prst="roundRect">
            <a:avLst>
              <a:gd name="adj" fmla="val 28325"/>
            </a:avLst>
          </a:prstGeom>
          <a:solidFill>
            <a:srgbClr val="F5F547"/>
          </a:solidFill>
          <a:ln/>
        </p:spPr>
      </p:sp>
      <p:sp>
        <p:nvSpPr>
          <p:cNvPr id="6" name="Shape 3"/>
          <p:cNvSpPr/>
          <p:nvPr/>
        </p:nvSpPr>
        <p:spPr>
          <a:xfrm>
            <a:off x="9799439" y="1100614"/>
            <a:ext cx="517922" cy="517922"/>
          </a:xfrm>
          <a:prstGeom prst="roundRect">
            <a:avLst>
              <a:gd name="adj" fmla="val 176552"/>
            </a:avLst>
          </a:prstGeom>
          <a:solidFill>
            <a:srgbClr val="F5F54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816" y="1230035"/>
            <a:ext cx="207169" cy="2589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86143" y="1791176"/>
            <a:ext cx="2232541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Infraestructura de Red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286143" y="2164556"/>
            <a:ext cx="754451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Protección de equipos, enlaces, sistemas de soporte y entornos operativos.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090642" y="3067883"/>
            <a:ext cx="7935516" cy="1276707"/>
          </a:xfrm>
          <a:prstGeom prst="roundRect">
            <a:avLst>
              <a:gd name="adj" fmla="val 8595"/>
            </a:avLst>
          </a:prstGeom>
          <a:solidFill>
            <a:srgbClr val="1F1F1F"/>
          </a:solidFill>
          <a:ln/>
        </p:spPr>
      </p:sp>
      <p:sp>
        <p:nvSpPr>
          <p:cNvPr id="11" name="Shape 7"/>
          <p:cNvSpPr/>
          <p:nvPr/>
        </p:nvSpPr>
        <p:spPr>
          <a:xfrm>
            <a:off x="6090642" y="3045023"/>
            <a:ext cx="7935516" cy="91440"/>
          </a:xfrm>
          <a:prstGeom prst="roundRect">
            <a:avLst>
              <a:gd name="adj" fmla="val 28325"/>
            </a:avLst>
          </a:prstGeom>
          <a:solidFill>
            <a:srgbClr val="F5F547"/>
          </a:solidFill>
          <a:ln/>
        </p:spPr>
      </p:sp>
      <p:sp>
        <p:nvSpPr>
          <p:cNvPr id="12" name="Shape 8"/>
          <p:cNvSpPr/>
          <p:nvPr/>
        </p:nvSpPr>
        <p:spPr>
          <a:xfrm>
            <a:off x="9799439" y="2808923"/>
            <a:ext cx="517922" cy="517922"/>
          </a:xfrm>
          <a:prstGeom prst="roundRect">
            <a:avLst>
              <a:gd name="adj" fmla="val 176552"/>
            </a:avLst>
          </a:prstGeom>
          <a:solidFill>
            <a:srgbClr val="F5F54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816" y="2938343"/>
            <a:ext cx="207169" cy="25896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86143" y="3499485"/>
            <a:ext cx="219479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Datos de Suscriptores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286143" y="3872865"/>
            <a:ext cx="754451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Garantía de la privacidad y seguridad de la información personal y de tráfico.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090642" y="4776192"/>
            <a:ext cx="7935516" cy="1276707"/>
          </a:xfrm>
          <a:prstGeom prst="roundRect">
            <a:avLst>
              <a:gd name="adj" fmla="val 8595"/>
            </a:avLst>
          </a:prstGeom>
          <a:solidFill>
            <a:srgbClr val="1F1F1F"/>
          </a:solidFill>
          <a:ln/>
        </p:spPr>
      </p:sp>
      <p:sp>
        <p:nvSpPr>
          <p:cNvPr id="17" name="Shape 12"/>
          <p:cNvSpPr/>
          <p:nvPr/>
        </p:nvSpPr>
        <p:spPr>
          <a:xfrm>
            <a:off x="6090642" y="4753332"/>
            <a:ext cx="7935516" cy="91440"/>
          </a:xfrm>
          <a:prstGeom prst="roundRect">
            <a:avLst>
              <a:gd name="adj" fmla="val 28325"/>
            </a:avLst>
          </a:prstGeom>
          <a:solidFill>
            <a:srgbClr val="F5F547"/>
          </a:solidFill>
          <a:ln/>
        </p:spPr>
      </p:sp>
      <p:sp>
        <p:nvSpPr>
          <p:cNvPr id="18" name="Shape 13"/>
          <p:cNvSpPr/>
          <p:nvPr/>
        </p:nvSpPr>
        <p:spPr>
          <a:xfrm>
            <a:off x="9799439" y="4517231"/>
            <a:ext cx="517922" cy="517922"/>
          </a:xfrm>
          <a:prstGeom prst="roundRect">
            <a:avLst>
              <a:gd name="adj" fmla="val 176552"/>
            </a:avLst>
          </a:prstGeom>
          <a:solidFill>
            <a:srgbClr val="F5F547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816" y="4646652"/>
            <a:ext cx="207169" cy="25896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86143" y="5207794"/>
            <a:ext cx="240768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Disponibilidad Continua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286143" y="5581174"/>
            <a:ext cx="754451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Mantenimiento ininterrumpido de los servicios críticos, incluso frente a incidentes.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090642" y="6484501"/>
            <a:ext cx="7935516" cy="1276707"/>
          </a:xfrm>
          <a:prstGeom prst="roundRect">
            <a:avLst>
              <a:gd name="adj" fmla="val 8595"/>
            </a:avLst>
          </a:prstGeom>
          <a:solidFill>
            <a:srgbClr val="1F1F1F"/>
          </a:solidFill>
          <a:ln/>
        </p:spPr>
      </p:sp>
      <p:sp>
        <p:nvSpPr>
          <p:cNvPr id="23" name="Shape 17"/>
          <p:cNvSpPr/>
          <p:nvPr/>
        </p:nvSpPr>
        <p:spPr>
          <a:xfrm>
            <a:off x="6090642" y="6461641"/>
            <a:ext cx="7935516" cy="91440"/>
          </a:xfrm>
          <a:prstGeom prst="roundRect">
            <a:avLst>
              <a:gd name="adj" fmla="val 28325"/>
            </a:avLst>
          </a:prstGeom>
          <a:solidFill>
            <a:srgbClr val="F5F547"/>
          </a:solidFill>
          <a:ln/>
        </p:spPr>
      </p:sp>
      <p:sp>
        <p:nvSpPr>
          <p:cNvPr id="24" name="Shape 18"/>
          <p:cNvSpPr/>
          <p:nvPr/>
        </p:nvSpPr>
        <p:spPr>
          <a:xfrm>
            <a:off x="9799439" y="6225540"/>
            <a:ext cx="517922" cy="517922"/>
          </a:xfrm>
          <a:prstGeom prst="roundRect">
            <a:avLst>
              <a:gd name="adj" fmla="val 176552"/>
            </a:avLst>
          </a:prstGeom>
          <a:solidFill>
            <a:srgbClr val="F5F547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4816" y="6354961"/>
            <a:ext cx="207169" cy="25896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286143" y="6916103"/>
            <a:ext cx="2639854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Cumplimiento Regulatorio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6286143" y="7289483"/>
            <a:ext cx="754451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Adherencia a leyes y normativas específicas del sector de telecomunicaciones.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0694"/>
            <a:ext cx="65383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Controles Técnicos Específicos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612821"/>
            <a:ext cx="907256" cy="2032754"/>
          </a:xfrm>
          <a:prstGeom prst="roundRect">
            <a:avLst>
              <a:gd name="adj" fmla="val 360022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78" y="241649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14260" y="1839635"/>
            <a:ext cx="4264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Protección de Elementos de Red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414260" y="2330053"/>
            <a:ext cx="64223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Implementación de firewalls, sistemas de detección/prevención de intrusiones (IDS/IPS) y segmentación de red.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72389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78" y="449460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4260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Gestión de Acceso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14260" y="4589621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Autenticación fuerte, gestión de identidades, control de acceso basado en roles y segregación de funciones.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69054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3E3E3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678" y="6391275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14260" y="5995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Monitoreo y Registro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14260" y="6486287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Supervisión continua, análisis de logs y sistemas de gestión de eventos de seguridad (SIEM).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797" y="551140"/>
            <a:ext cx="7741206" cy="1002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Vectores de Amenaza Específicos del Sector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797" y="1778556"/>
            <a:ext cx="1002030" cy="12748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90209" y="1778556"/>
            <a:ext cx="25051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Ataques DDoS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90209" y="2211943"/>
            <a:ext cx="6538793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Intentos de sobrecargar la infraestructura para interrumpir los servicios.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97" y="3253740"/>
            <a:ext cx="1002030" cy="12748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90209" y="3253740"/>
            <a:ext cx="405062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Interceptación de Comunicaciones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90209" y="3687128"/>
            <a:ext cx="6538793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Compromiso de la confidencialidad de las transmisiones de voz y datos.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97" y="4728924"/>
            <a:ext cx="1002030" cy="12748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90209" y="4728924"/>
            <a:ext cx="360592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Fraude de Telecomunicaciones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90209" y="5162312"/>
            <a:ext cx="6538793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Uso no autorizado de servicios, como el desvío de llamadas o la manipulación de facturación.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797" y="6204109"/>
            <a:ext cx="1002030" cy="12748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90209" y="6204109"/>
            <a:ext cx="360390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Vulnerabilidades en Protocolos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390209" y="6637496"/>
            <a:ext cx="6538793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Explotación de debilidades en protocolos de señalización (SS7, Diameter) y otros estándares de red.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598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Desafíos en la Implementación de Redes 5G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595086"/>
            <a:ext cx="7556421" cy="4428411"/>
          </a:xfrm>
          <a:prstGeom prst="roundRect">
            <a:avLst>
              <a:gd name="adj" fmla="val 768"/>
            </a:avLst>
          </a:prstGeom>
          <a:solidFill>
            <a:srgbClr val="3E3E3E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595086"/>
            <a:ext cx="3778210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28219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Virtualización de Red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3312319"/>
            <a:ext cx="332458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introducción de funciones de red virtualizadas (NFV) y redes definidas por software (SDN) complejiza la seguridad perimetral tradicional.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595086"/>
            <a:ext cx="3778210" cy="2758559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595086"/>
            <a:ext cx="30480" cy="2758559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0" name="Text 7"/>
          <p:cNvSpPr/>
          <p:nvPr/>
        </p:nvSpPr>
        <p:spPr>
          <a:xfrm>
            <a:off x="10285214" y="28219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Edge Computing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5214" y="3312319"/>
            <a:ext cx="332458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procesamiento de datos en el borde de la red crea nuevos puntos de exposición y la necesidad de proteger micro-centros de datos.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53645"/>
            <a:ext cx="7556421" cy="1669852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3" name="Shape 10"/>
          <p:cNvSpPr/>
          <p:nvPr/>
        </p:nvSpPr>
        <p:spPr>
          <a:xfrm>
            <a:off x="6280190" y="5353645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5580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IoT Masivo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607087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proliferación de miles de millones de dispositivos IoT aumenta exponencialmente la superficie de ataque y los riesgos de botnets.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460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Caso de Estudio: Operador Móvil Nacional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1670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19885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Reducción de Incidentes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043601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Disminución de incidentes de seguridad críticos tras la implementación de ISO 27011.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1670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19885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Mejora de la Auditoría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043601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Reducción del tiempo en auditorías externas de seguridad y cumplimiento.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1670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19885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Aumento de la Confianza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043601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Mejora en la percepción de seguridad por parte de los clientes y socios estratégicos.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11326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operador líder en España adoptó ISO/IEC 27011, logrando una mejora significativa en su postura de seguridad y eficiencia operativa. La inversión en estos controles se tradujo en una mayor resiliencia frente a ataques y una mejor gestión de la privacidad de sus abonados.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731639"/>
            <a:ext cx="6471642" cy="53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Conclusiones y Valor Estratégico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505188"/>
            <a:ext cx="1066919" cy="12802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7039" y="1718548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Seguridad Reforzada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027039" y="2179915"/>
            <a:ext cx="6370201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Marco robusto para proteger activos críticos y datos sensibles.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2785467"/>
            <a:ext cx="1066919" cy="1570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7039" y="2998827"/>
            <a:ext cx="337994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Cumplimiento Simplificado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027039" y="3460194"/>
            <a:ext cx="637020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 la adhesión a normativas complejas como GDPR y la Ley de Telecomunicaciones.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4356259"/>
            <a:ext cx="1066919" cy="15707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7039" y="4569619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Ventaja Competitiva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027039" y="5030986"/>
            <a:ext cx="637020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Diferenciación en el mercado y aumento de la confianza del cliente.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" y="5927050"/>
            <a:ext cx="1066919" cy="15707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27039" y="6140410"/>
            <a:ext cx="326052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Preparación para el Futuro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027039" y="6601778"/>
            <a:ext cx="637020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sólida para la evolución hacia 5G y otras tecnologías emergentes.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2025-10-01T16:35:29Z</dcterms:created>
  <dcterms:modified xsi:type="dcterms:W3CDTF">2025-10-01T16:35:29Z</dcterms:modified>
</cp:coreProperties>
</file>